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A9C76A-8811-FB1A-488F-AE9E73B728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489C84F-9649-8422-F0E0-4F64E0786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93EDB20-8772-8ED5-9EA8-4C14568E2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F7DA1A-BAF8-2F85-A112-3DCB223CF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94379C1-B947-1389-8099-77B1B7752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848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70C755-3DBF-8935-49F5-3D9C79DEB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D673050-0917-5BD6-6E27-51E5AEA294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362B80-D6A0-38D7-BC6E-FEEA286C7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E8004D-B5A9-DFDC-BCA3-432A896BE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2BA5EC-3BF7-54BA-26FA-0A3D4684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411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2D810D2-293A-DDC9-36EB-1CB86A581C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C4DAF5E-61B3-4699-D565-D9180DF5A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0F7FB5-B8BA-973A-67CE-93CD007A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A76A4A-09E8-5082-8EAE-A15D2FB78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B84DFE-C875-61B1-5AE4-CCA74AB09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8177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53081D-F99D-3C57-C548-B5A98E4A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BAE598-6E14-A887-12E5-B346B8C57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6A6528-0E1B-34AA-3173-C72D7A76A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0745B3-E0B2-662F-B6E1-46C0DD76B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25D54D-FE32-FF78-0F7B-FFC3876ED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0921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1320B6-6A8E-E9A0-889C-495E82C11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1BCB74-4801-22A8-EFEF-BB078FDF3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9F9BA7-29B8-B473-3FAF-BEE1F7858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8982A-7619-91A8-1057-FC56F91F3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DE97FC-E903-A684-AF92-963241E63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6204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DA2475-C49E-1CC9-540A-53AB324D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6276E-CCD6-817C-035B-09D5A4E5F4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2D2748-7167-6B80-EDEF-5562C93EA0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37B6A30-958C-2D1D-31B6-F2F5CCF12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55323B-2512-A27E-E587-570C2542F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C6BA50A-1229-A549-F308-F1782363C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5297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C10B00-61A3-F4F1-30AE-28F1758A1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3DB0AAE-2396-F6A4-B5E0-B2B01081D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F54382-588D-820F-031F-C016F9173A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74FDF69-147D-5034-70D0-7B7A4AA0AE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3AD3E67-A535-D51E-97B1-7A2F0997E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BF17E1-608D-7F9B-930D-7963AC5E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240B113-C4A5-BF27-1C38-A1DEECB2B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098B5BD-3D77-87F5-D282-C1C90EF0A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0524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C5C832-7A9F-3A4A-A734-EE0A455AF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D61B55C-443E-FB38-52BC-744FC35A1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4CEA6FC-36B1-373C-ACDB-A8D0E02D4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ED59B1-E497-F0ED-DBAE-975A2A525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7889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1B3280C-AA27-EE38-761D-C5B1A2F2E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7E12FA1-2375-C83C-E8F0-C3009AFEF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9CC50A5-8E62-4FDD-69E4-FB745FB39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721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8A578D-3BC7-AC44-24B4-177D1C352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5383E0-FDC2-9FB9-3047-CBE962552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49E5808-B513-D7FC-E270-0E3A1204F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41F202-5271-D5A8-C781-5BCAA8CF3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DE4B85-EAD7-16B8-79B3-25C4EAFB4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4378A8-3013-0B0E-8964-494C005DC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6774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361165-A15F-EC8A-F64A-4FED81FE9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FBB5C0D-790C-8D3E-BE5B-0F7DD719A7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C81B4F1-135E-1A9D-865A-10F5D3AA4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D4B4C0-2E84-8AC8-2A98-02F3E515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F67D8AA-6C5F-D8A7-624D-338330D92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8A120A-D158-AFA7-E861-95C64EAA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3929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" name="camera.wav"/>
          </p:stSnd>
        </p:sndAc>
      </p:transition>
    </mc:Choice>
    <mc:Fallback>
      <p:transition spd="slow" advClick="0" advTm="10000">
        <p:random/>
        <p:sndAc>
          <p:stSnd>
            <p:snd r:embed="rId1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E46C12E-5B7D-A6B0-C151-A7CC23BE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2934FB-0982-5F47-C943-366CDADAB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2A852A-3FD2-8EC6-8F2D-21BC608A96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B8A6E5-22C6-4B76-A172-9F00657C184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DA21E2-FFD8-0FB7-F9E4-F280BFC3C3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73E92B-F967-91F9-AF2C-943D0BCD3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E193D6-FE3D-4C9D-8B9C-5E0DC761E19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94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13" name="camera.wav"/>
          </p:stSnd>
        </p:sndAc>
      </p:transition>
    </mc:Choice>
    <mc:Fallback>
      <p:transition spd="slow" advClick="0" advTm="10000">
        <p:random/>
        <p:sndAc>
          <p:stSnd>
            <p:snd r:embed="rId13" name="camera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BCC1C9-FD54-73BE-57A6-7FD6F5EE0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9400906">
            <a:off x="-321011" y="2071123"/>
            <a:ext cx="8193932" cy="2216184"/>
          </a:xfrm>
        </p:spPr>
        <p:txBody>
          <a:bodyPr/>
          <a:lstStyle/>
          <a:p>
            <a:r>
              <a:rPr lang="es-ES" dirty="0">
                <a:solidFill>
                  <a:srgbClr val="0070C0"/>
                </a:solidFill>
              </a:rPr>
              <a:t>TALLER LINEALIZACION Y ACONDICIONAMIENTO</a:t>
            </a:r>
            <a:endParaRPr lang="es-CO" dirty="0">
              <a:solidFill>
                <a:srgbClr val="0070C0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6C41FE-77DC-E7DD-1901-0FE8E8B0E0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5785" y="6076324"/>
            <a:ext cx="7318444" cy="509301"/>
          </a:xfrm>
        </p:spPr>
        <p:txBody>
          <a:bodyPr/>
          <a:lstStyle/>
          <a:p>
            <a:r>
              <a:rPr lang="es-ES" dirty="0">
                <a:solidFill>
                  <a:srgbClr val="0070C0"/>
                </a:solidFill>
              </a:rPr>
              <a:t>Ing. Juan Carlos Vizcaino Aponte</a:t>
            </a:r>
            <a:endParaRPr lang="es-CO" dirty="0">
              <a:solidFill>
                <a:srgbClr val="0070C0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D37E28F-AF33-0D70-D073-68A6849846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27" y="282102"/>
            <a:ext cx="4403386" cy="630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83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9ED747-B884-7BF3-6E84-8454BED64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B050"/>
                </a:solidFill>
              </a:rPr>
              <a:t>Ejercicio 1 – Termistor (Temperatura)</a:t>
            </a:r>
            <a:endParaRPr lang="es-CO" dirty="0">
              <a:solidFill>
                <a:srgbClr val="00B05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FA5B0F-1BAA-F35F-C127-0BB44D98D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013" y="1825625"/>
            <a:ext cx="11032787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dirty="0"/>
              <a:t>Un </a:t>
            </a:r>
            <a:r>
              <a:rPr lang="es-ES" b="1" dirty="0"/>
              <a:t>termistor NTC</a:t>
            </a:r>
            <a:r>
              <a:rPr lang="es-ES" dirty="0"/>
              <a:t> se utilizará para medir temperaturas entre </a:t>
            </a:r>
            <a:r>
              <a:rPr lang="es-ES" b="1" dirty="0"/>
              <a:t>100°C y 200°C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Resistencias del sensor:</a:t>
            </a:r>
          </a:p>
          <a:p>
            <a:pPr marL="0" indent="0">
              <a:buNone/>
            </a:pPr>
            <a:r>
              <a:rPr lang="es-ES" dirty="0"/>
              <a:t>100°C → </a:t>
            </a:r>
            <a:r>
              <a:rPr lang="es-ES" b="1" dirty="0"/>
              <a:t>80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200°C → </a:t>
            </a:r>
            <a:r>
              <a:rPr lang="es-ES" b="1" dirty="0"/>
              <a:t>15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Fuente de alimentación de </a:t>
            </a:r>
            <a:r>
              <a:rPr lang="es-ES" b="1" dirty="0"/>
              <a:t>5v</a:t>
            </a:r>
          </a:p>
          <a:p>
            <a:pPr marL="0" indent="0">
              <a:buNone/>
            </a:pPr>
            <a:r>
              <a:rPr lang="es-ES" dirty="0"/>
              <a:t>Calcular: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La </a:t>
            </a:r>
            <a:r>
              <a:rPr lang="es-ES" b="1" dirty="0"/>
              <a:t>resistencia de ajuste</a:t>
            </a:r>
            <a:r>
              <a:rPr lang="es-E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el termistor</a:t>
            </a:r>
            <a:r>
              <a:rPr lang="es-ES" dirty="0"/>
              <a:t> para ambas temperaturas.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la resistencia de ajuste</a:t>
            </a:r>
            <a:r>
              <a:rPr lang="es-ES" dirty="0"/>
              <a:t> para ambas temperaturas.</a:t>
            </a:r>
            <a:br>
              <a:rPr lang="es-ES" dirty="0"/>
            </a:br>
            <a:endParaRPr lang="es-ES" dirty="0"/>
          </a:p>
          <a:p>
            <a:endParaRPr lang="es-CO" dirty="0"/>
          </a:p>
        </p:txBody>
      </p:sp>
      <p:pic>
        <p:nvPicPr>
          <p:cNvPr id="1028" name="Picture 4" descr="Termistor para Horno de Alta Precisión 10K NTC Sensor de Temperatura de  Alta Temperatura Termistor NTC para Horno| Alibaba.com">
            <a:extLst>
              <a:ext uri="{FF2B5EF4-FFF2-40B4-BE49-F238E27FC236}">
                <a16:creationId xmlns:a16="http://schemas.microsoft.com/office/drawing/2014/main" id="{D867821E-768F-1B19-E336-5FC4CCD65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369" y="2230978"/>
            <a:ext cx="3224618" cy="312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747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3F36B5-608C-775A-F3F4-343C63F44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chemeClr val="accent5">
                    <a:lumMod val="75000"/>
                  </a:schemeClr>
                </a:solidFill>
              </a:rPr>
              <a:t>Ejercicio 2 – </a:t>
            </a:r>
            <a:r>
              <a:rPr lang="es-ES" b="1" dirty="0" err="1">
                <a:solidFill>
                  <a:schemeClr val="accent5">
                    <a:lumMod val="75000"/>
                  </a:schemeClr>
                </a:solidFill>
              </a:rPr>
              <a:t>Fotoresistencia</a:t>
            </a:r>
            <a:r>
              <a:rPr lang="es-ES" b="1" dirty="0">
                <a:solidFill>
                  <a:schemeClr val="accent5">
                    <a:lumMod val="75000"/>
                  </a:schemeClr>
                </a:solidFill>
              </a:rPr>
              <a:t> (LDR)</a:t>
            </a:r>
            <a:endParaRPr lang="es-CO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F48DDC-9AF3-4659-FED6-3170FD315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4" y="1825625"/>
            <a:ext cx="10954966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ES" dirty="0"/>
              <a:t>Una </a:t>
            </a:r>
            <a:r>
              <a:rPr lang="es-ES" b="1" dirty="0" err="1"/>
              <a:t>fotoresistencia</a:t>
            </a:r>
            <a:r>
              <a:rPr lang="es-ES" dirty="0"/>
              <a:t> se usa para medir iluminación entre </a:t>
            </a:r>
            <a:r>
              <a:rPr lang="es-ES" b="1" dirty="0"/>
              <a:t>10 lux y 1000 lux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Resistencias del sensor:</a:t>
            </a:r>
          </a:p>
          <a:p>
            <a:pPr marL="0" indent="0">
              <a:buNone/>
            </a:pPr>
            <a:r>
              <a:rPr lang="es-ES" dirty="0"/>
              <a:t>10 lux → </a:t>
            </a:r>
            <a:r>
              <a:rPr lang="es-ES" b="1" dirty="0"/>
              <a:t>120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1000 lux → </a:t>
            </a:r>
            <a:r>
              <a:rPr lang="es-ES" b="1" dirty="0"/>
              <a:t>5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Fuente de alimentación de </a:t>
            </a:r>
            <a:r>
              <a:rPr lang="es-ES" b="1" dirty="0"/>
              <a:t>5v</a:t>
            </a:r>
          </a:p>
          <a:p>
            <a:pPr marL="0" indent="0">
              <a:buNone/>
            </a:pPr>
            <a:r>
              <a:rPr lang="es-ES" dirty="0"/>
              <a:t>Calcular: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La </a:t>
            </a:r>
            <a:r>
              <a:rPr lang="es-ES" b="1" dirty="0"/>
              <a:t>resistencia de ajuste</a:t>
            </a:r>
            <a:r>
              <a:rPr lang="es-E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la LDR</a:t>
            </a:r>
            <a:r>
              <a:rPr lang="es-ES" dirty="0"/>
              <a:t> para ambos niveles de luz.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la resistencia de ajuste </a:t>
            </a:r>
            <a:r>
              <a:rPr lang="es-ES" dirty="0"/>
              <a:t>para ambos niveles de luz.</a:t>
            </a:r>
          </a:p>
          <a:p>
            <a:endParaRPr lang="es-CO" dirty="0"/>
          </a:p>
        </p:txBody>
      </p:sp>
      <p:pic>
        <p:nvPicPr>
          <p:cNvPr id="1026" name="Picture 2" descr="Cómo funcionan las fotocélulas con contactores para una iluminación  exterior más inteligente - chi-swear.com">
            <a:extLst>
              <a:ext uri="{FF2B5EF4-FFF2-40B4-BE49-F238E27FC236}">
                <a16:creationId xmlns:a16="http://schemas.microsoft.com/office/drawing/2014/main" id="{79223FEE-F2F2-2F22-57E7-A11FCA840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115" y="2392250"/>
            <a:ext cx="4523361" cy="280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91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68D1A4-3458-A4BF-7B44-DBC71873D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FFC000"/>
                </a:solidFill>
              </a:rPr>
              <a:t>Ejercicio 3 – Galga extensométrica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5F730D-4FCF-FA58-A57B-4A3BBC1261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/>
              <a:t>Una </a:t>
            </a:r>
            <a:r>
              <a:rPr lang="es-ES" b="1" dirty="0"/>
              <a:t>galga extensométrica</a:t>
            </a:r>
            <a:r>
              <a:rPr lang="es-ES" dirty="0"/>
              <a:t> mide deformación en una estructura.</a:t>
            </a:r>
          </a:p>
          <a:p>
            <a:pPr marL="0" indent="0">
              <a:buNone/>
            </a:pPr>
            <a:r>
              <a:rPr lang="es-ES" dirty="0"/>
              <a:t>Resistencias del sensor:</a:t>
            </a:r>
          </a:p>
          <a:p>
            <a:pPr marL="0" indent="0">
              <a:buNone/>
            </a:pPr>
            <a:r>
              <a:rPr lang="es-ES" dirty="0"/>
              <a:t>Sin carga → </a:t>
            </a:r>
            <a:r>
              <a:rPr lang="es-ES" b="1" dirty="0"/>
              <a:t>110 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Carga máxima → </a:t>
            </a:r>
            <a:r>
              <a:rPr lang="es-ES" b="1" dirty="0"/>
              <a:t>138 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Fuente de alimentación de </a:t>
            </a:r>
            <a:r>
              <a:rPr lang="es-ES" b="1" dirty="0"/>
              <a:t>5v</a:t>
            </a:r>
          </a:p>
          <a:p>
            <a:pPr marL="0" indent="0">
              <a:buNone/>
            </a:pPr>
            <a:r>
              <a:rPr lang="es-ES" dirty="0"/>
              <a:t>Calcular: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La </a:t>
            </a:r>
            <a:r>
              <a:rPr lang="es-ES" b="1" dirty="0"/>
              <a:t>resistencia de ajuste</a:t>
            </a:r>
            <a:r>
              <a:rPr lang="es-E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la galga</a:t>
            </a:r>
            <a:r>
              <a:rPr lang="es-ES" dirty="0"/>
              <a:t> para ambas condiciones.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El </a:t>
            </a:r>
            <a:r>
              <a:rPr lang="es-ES" b="1" dirty="0"/>
              <a:t>voltaje en la resistencia de ajuste </a:t>
            </a:r>
            <a:r>
              <a:rPr lang="es-ES" dirty="0"/>
              <a:t>para ambas condiciones.</a:t>
            </a:r>
          </a:p>
          <a:p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0E60270-4C57-9803-E08E-629A633E7F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425" y="2305455"/>
            <a:ext cx="4129392" cy="275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54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7B7303-BE19-9A0E-7B5A-C90C4F4CF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Ejercicio 4 – Sensor resistivo de humedad </a:t>
            </a:r>
            <a:endParaRPr lang="es-CO" dirty="0">
              <a:solidFill>
                <a:srgbClr val="FF00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8CCFE8-0280-B519-89AA-A1CA68B9B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dirty="0"/>
              <a:t>Un sensor resistivo mide humedad del suelo.</a:t>
            </a:r>
          </a:p>
          <a:p>
            <a:pPr marL="0" indent="0">
              <a:buNone/>
            </a:pPr>
            <a:r>
              <a:rPr lang="es-ES" dirty="0"/>
              <a:t>Resistencias del sensor:</a:t>
            </a:r>
          </a:p>
          <a:p>
            <a:pPr marL="0" indent="0">
              <a:buNone/>
            </a:pPr>
            <a:r>
              <a:rPr lang="es-ES" dirty="0"/>
              <a:t>Suelo seco → </a:t>
            </a:r>
            <a:r>
              <a:rPr lang="es-ES" b="1" dirty="0"/>
              <a:t>200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Suelo húmedo → </a:t>
            </a:r>
            <a:r>
              <a:rPr lang="es-ES" b="1" dirty="0"/>
              <a:t>20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Fuente de alimentación de </a:t>
            </a:r>
            <a:r>
              <a:rPr lang="es-ES" b="1" dirty="0"/>
              <a:t>5v</a:t>
            </a:r>
          </a:p>
          <a:p>
            <a:pPr marL="0" indent="0">
              <a:buNone/>
            </a:pPr>
            <a:r>
              <a:rPr lang="es-ES" dirty="0"/>
              <a:t>Calcular: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Resistencia de ajuste</a:t>
            </a:r>
            <a:r>
              <a:rPr lang="es-E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Voltaje en el sensor</a:t>
            </a:r>
            <a:r>
              <a:rPr lang="es-ES" dirty="0"/>
              <a:t> para ambos niveles de humedad.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Voltaje en la resistencia de ajuste </a:t>
            </a:r>
            <a:r>
              <a:rPr lang="es-ES" dirty="0"/>
              <a:t>para ambos niveles de humedad.</a:t>
            </a:r>
            <a:br>
              <a:rPr lang="es-ES" dirty="0"/>
            </a:br>
            <a:endParaRPr lang="es-ES" dirty="0"/>
          </a:p>
          <a:p>
            <a:endParaRPr lang="es-CO" dirty="0"/>
          </a:p>
        </p:txBody>
      </p:sp>
      <p:pic>
        <p:nvPicPr>
          <p:cNvPr id="4098" name="Picture 2" descr="SENSOR DE HUMEDAD DEL SUELO YL-100">
            <a:extLst>
              <a:ext uri="{FF2B5EF4-FFF2-40B4-BE49-F238E27FC236}">
                <a16:creationId xmlns:a16="http://schemas.microsoft.com/office/drawing/2014/main" id="{5C677A85-1102-FE6A-5E94-07F73D657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995" y="1588345"/>
            <a:ext cx="3793180" cy="308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40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A0BDEB-3104-F299-54C2-20991FE6E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70C0"/>
                </a:solidFill>
              </a:rPr>
              <a:t>Ejercicio 5 – Sensor resistivo de presión</a:t>
            </a:r>
            <a:endParaRPr lang="es-CO" dirty="0">
              <a:solidFill>
                <a:srgbClr val="0070C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0A3487-5B81-95DA-AB4E-2D37E91730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/>
              <a:t>Un sensor resistivo cambia su resistencia con presión.</a:t>
            </a:r>
          </a:p>
          <a:p>
            <a:pPr marL="0" indent="0">
              <a:buNone/>
            </a:pPr>
            <a:r>
              <a:rPr lang="es-ES" dirty="0"/>
              <a:t>Resistencias del sensor:</a:t>
            </a:r>
          </a:p>
          <a:p>
            <a:pPr marL="0" indent="0">
              <a:buNone/>
            </a:pPr>
            <a:r>
              <a:rPr lang="es-ES" dirty="0"/>
              <a:t>Baja presión → </a:t>
            </a:r>
            <a:r>
              <a:rPr lang="es-ES" b="1" dirty="0"/>
              <a:t>60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Alta presión → </a:t>
            </a:r>
            <a:r>
              <a:rPr lang="es-ES" b="1" dirty="0"/>
              <a:t>8 </a:t>
            </a:r>
            <a:r>
              <a:rPr lang="es-ES" b="1" dirty="0" err="1"/>
              <a:t>kΩ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Fuente de alimentación de </a:t>
            </a:r>
            <a:r>
              <a:rPr lang="es-ES" b="1" dirty="0"/>
              <a:t>5v</a:t>
            </a:r>
          </a:p>
          <a:p>
            <a:pPr marL="0" indent="0">
              <a:buNone/>
            </a:pPr>
            <a:r>
              <a:rPr lang="es-ES" dirty="0"/>
              <a:t>Calcular: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Resistencia de ajuste</a:t>
            </a:r>
            <a:r>
              <a:rPr lang="es-E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Voltaje en el sensor</a:t>
            </a:r>
            <a:r>
              <a:rPr lang="es-ES" dirty="0"/>
              <a:t> para ambas presiones.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dirty="0"/>
              <a:t>Voltaje en la resistencia de ajuste </a:t>
            </a:r>
            <a:r>
              <a:rPr lang="es-ES" dirty="0"/>
              <a:t>para ambas presiones.</a:t>
            </a:r>
          </a:p>
          <a:p>
            <a:endParaRPr lang="es-CO" dirty="0"/>
          </a:p>
        </p:txBody>
      </p:sp>
      <p:pic>
        <p:nvPicPr>
          <p:cNvPr id="5122" name="Picture 2" descr="Qué es el sensor de presion de combustible y cuál es su función? | Autolab">
            <a:extLst>
              <a:ext uri="{FF2B5EF4-FFF2-40B4-BE49-F238E27FC236}">
                <a16:creationId xmlns:a16="http://schemas.microsoft.com/office/drawing/2014/main" id="{0A4F302B-FFDA-00E6-3E8A-4CD271726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658" y="2344062"/>
            <a:ext cx="3808987" cy="2706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389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random/>
        <p:sndAc>
          <p:stSnd>
            <p:snd r:embed="rId2" name="camera.wav"/>
          </p:stSnd>
        </p:sndAc>
      </p:transition>
    </mc:Choice>
    <mc:Fallback>
      <p:transition spd="slow" advClick="0" advTm="10000">
        <p:random/>
        <p:sndAc>
          <p:stSnd>
            <p:snd r:embed="rId2" name="camera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336</Words>
  <Application>Microsoft Office PowerPoint</Application>
  <PresentationFormat>Panorámica</PresentationFormat>
  <Paragraphs>52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de Office</vt:lpstr>
      <vt:lpstr>TALLER LINEALIZACION Y ACONDICIONAMIENTO</vt:lpstr>
      <vt:lpstr>Ejercicio 1 – Termistor (Temperatura)</vt:lpstr>
      <vt:lpstr>Ejercicio 2 – Fotoresistencia (LDR)</vt:lpstr>
      <vt:lpstr>Ejercicio 3 – Galga extensométrica</vt:lpstr>
      <vt:lpstr>Ejercicio 4 – Sensor resistivo de humedad </vt:lpstr>
      <vt:lpstr>Ejercicio 5 – Sensor resistivo de presión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4</cp:revision>
  <dcterms:created xsi:type="dcterms:W3CDTF">2026-03-17T11:51:38Z</dcterms:created>
  <dcterms:modified xsi:type="dcterms:W3CDTF">2026-03-17T13:26:35Z</dcterms:modified>
</cp:coreProperties>
</file>